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7443" r:id="rId3"/>
    <p:sldId id="318" r:id="rId4"/>
    <p:sldId id="7528" r:id="rId5"/>
    <p:sldId id="7527" r:id="rId6"/>
    <p:sldId id="7530" r:id="rId7"/>
    <p:sldId id="7536" r:id="rId8"/>
    <p:sldId id="7539" r:id="rId9"/>
    <p:sldId id="7532" r:id="rId10"/>
    <p:sldId id="7552" r:id="rId11"/>
    <p:sldId id="7541" r:id="rId12"/>
    <p:sldId id="7542" r:id="rId13"/>
    <p:sldId id="7543" r:id="rId14"/>
    <p:sldId id="7544" r:id="rId15"/>
    <p:sldId id="7545" r:id="rId16"/>
    <p:sldId id="7546" r:id="rId17"/>
    <p:sldId id="7547" r:id="rId18"/>
    <p:sldId id="7548" r:id="rId19"/>
    <p:sldId id="7549" r:id="rId20"/>
    <p:sldId id="7550" r:id="rId21"/>
    <p:sldId id="7551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麗惠 黃" initials="麗惠" lastIdx="2" clrIdx="0">
    <p:extLst>
      <p:ext uri="{19B8F6BF-5375-455C-9EA6-DF929625EA0E}">
        <p15:presenceInfo xmlns:p15="http://schemas.microsoft.com/office/powerpoint/2012/main" userId="9e2a9cf614a827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E4A"/>
    <a:srgbClr val="F0F1F3"/>
    <a:srgbClr val="FFFFFF"/>
    <a:srgbClr val="E5E9EC"/>
    <a:srgbClr val="EFF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1" autoAdjust="0"/>
    <p:restoredTop sz="89779" autoAdjust="0"/>
  </p:normalViewPr>
  <p:slideViewPr>
    <p:cSldViewPr snapToGrid="0">
      <p:cViewPr varScale="1">
        <p:scale>
          <a:sx n="66" d="100"/>
          <a:sy n="66" d="100"/>
        </p:scale>
        <p:origin x="1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D85BF-B191-48CA-9728-20FF71D3A776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6AA-A951-4B2E-B868-A2A70BA6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45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8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45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譬如大肆專題時可以用網頁減少做</a:t>
            </a:r>
            <a:r>
              <a:rPr lang="en-US" altLang="zh-TW" dirty="0"/>
              <a:t>APP</a:t>
            </a:r>
            <a:r>
              <a:rPr lang="zh-TW" altLang="en-US" dirty="0"/>
              <a:t>所需要的麻煩，但同時需要更有創意。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01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991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29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458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61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rgbClr val="FFFFFF"/>
            </a:gs>
            <a:gs pos="67000">
              <a:srgbClr val="F0F1F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93C8CFB-A8F2-4AD3-A55A-4B4B8BE3B2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45"/>
          <a:stretch/>
        </p:blipFill>
        <p:spPr>
          <a:xfrm>
            <a:off x="0" y="0"/>
            <a:ext cx="499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35F54-7CA3-493F-847A-29983B84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7721D4-9FBF-4E6D-BF95-431EA4766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CA267B-1289-440F-9CF1-DDD83C2F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F7012-861C-459B-B9E6-9CA6E05D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451314-7407-47AF-ACBA-342FB641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42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49EF25-FBB9-4CC1-9FBD-59D2A9DF9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870104-20B7-4D69-87BF-AC1B1CBD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82186-1999-472E-B04D-0E20C07D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2B9731-3159-4750-B55F-1956A80E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4B2450-67FA-458B-8D73-5337BEB9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59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17FD1-86C7-4D6F-BB18-1BFAF31A9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418F4-6BEB-4323-85BE-6D9DAA1A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E0484F-A6D0-4D0A-A67F-9B60623A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4B9663-8560-4E5B-9828-821FFA06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783949-B2D7-40A0-9C56-070D7843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4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EDC49-D274-42C0-B8C9-54E96E94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FA3DB7-FAA9-461F-88CD-46EB42138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C8632-A864-4DE3-9016-1A1B27BD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08EFBF-B4C6-422F-A471-7844CD680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24A86A-CF97-4FDA-AA7F-AB051ACD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10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0D0CE-B16C-40C5-869D-8E375B49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254BD-1BB0-461D-9523-A56BBA3A7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BC9EEB-E466-46C0-89FD-3A53D739F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804F2E-1DB2-4D6F-92F5-2ED4232B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7B3A53-8C9E-40B2-BDB1-13E947FC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47662B-71C4-4DBF-B5C6-B364C44E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6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68BCA-4C34-4540-8654-D682C3E3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112ADA-2000-40BA-98DB-BB4FF7B5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6848F4-160E-477D-A730-253FDD86F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88EB20-4A0E-4A76-BBBE-70DC815B5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7A608A-40A6-4221-ACA8-19D102B38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7697C3-D3D9-4FAC-8CBD-1D233FD2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244771-2EC9-4A17-AA02-1B56BD99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14C20D-25F2-40ED-AAAF-D24802D6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1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A8CA1-3C54-4624-9B75-C183AC0B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782EED-1A91-4D70-A708-D4BF41B9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1139C9-EAFE-4BC1-B18B-E3705D97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686D21-8AF4-4E62-B6B7-28A1BA89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83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22BEF6-562D-4455-BD76-DDA10B1D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9E9BF3-D664-4432-B387-C6FDEFD6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68836-E8BD-4E72-91DD-3759C96E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5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0308F-4288-4DDD-BEC7-E2DEA230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F1CCF2-C89D-4CD3-8145-4312A979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8A7611-4FF6-4CCA-9448-5483B9458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1BA9AA-E65F-41C0-848B-C8C8A113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D25DFA-D2EC-4338-B06E-E14756A8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2C23C4-D2FA-4191-B927-DF76DE81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3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80B2C-BFAB-48FF-B101-A0270BE1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D71463-1CFF-4DCA-BD30-6EF96FADC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1AF1CA-7E60-4770-A82D-60F9E03AE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40618D-C415-4B1B-B917-5A3A0F91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AA9525-1AE5-447A-927C-339D9F35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0C264C-010E-45F6-9179-470BFF3C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2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67000">
              <a:srgbClr val="F0F1F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0C92D1-8FD1-40C5-80CB-91263490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FD41DD-F8F1-48A7-B910-20A205CB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2F899-1A10-4FAE-B4A8-C050882F4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87C5-6DBF-488C-AE10-CBC1E42CD670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EB747A-3551-484D-B713-7A9103CC5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0E9FD-B05F-40E6-8FC8-C5F4971F1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427E-6965-4C1F-9B96-9EAA19865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33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7.tm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23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26.png"/><Relationship Id="rId4" Type="http://schemas.openxmlformats.org/officeDocument/2006/relationships/image" Target="../media/image2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28.tmp"/><Relationship Id="rId4" Type="http://schemas.openxmlformats.org/officeDocument/2006/relationships/image" Target="../media/image25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3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www.jddt.tw/share_what_is_rwd.php&amp;psig=AOvVaw04UxGes19_cHYLWnmAfnTy&amp;ust=1585460110725000&amp;source=images&amp;cd=vfe&amp;ved=0CAIQjRxqFwoTCIC75Ku5vOgCFQAAAAAdAAAAABAD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hyperlink" Target="https://picsum.photos/" TargetMode="External"/><Relationship Id="rId5" Type="http://schemas.openxmlformats.org/officeDocument/2006/relationships/hyperlink" Target="https://youtu.be/tEavVrEPBlA" TargetMode="External"/><Relationship Id="rId4" Type="http://schemas.openxmlformats.org/officeDocument/2006/relationships/hyperlink" Target="https://www.nss.com.tw/rw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hyperlink" Target="https://picsum.photo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67000">
              <a:srgbClr val="F0F1F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6000263-E9DD-4AC7-A616-C0C246340DFE}"/>
              </a:ext>
            </a:extLst>
          </p:cNvPr>
          <p:cNvGrpSpPr/>
          <p:nvPr/>
        </p:nvGrpSpPr>
        <p:grpSpPr>
          <a:xfrm>
            <a:off x="4401090" y="1751077"/>
            <a:ext cx="7165260" cy="2335125"/>
            <a:chOff x="2807838" y="2198646"/>
            <a:chExt cx="7165260" cy="2335125"/>
          </a:xfrm>
        </p:grpSpPr>
        <p:sp>
          <p:nvSpPr>
            <p:cNvPr id="14" name="PA_文本框 11">
              <a:extLst>
                <a:ext uri="{FF2B5EF4-FFF2-40B4-BE49-F238E27FC236}">
                  <a16:creationId xmlns:a16="http://schemas.microsoft.com/office/drawing/2014/main" id="{EDB0BCC6-23B9-4791-B4EF-7E4FCE5305B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9788367" y="3518108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zh-CN" altLang="en-US" sz="6000" b="1" dirty="0">
                <a:solidFill>
                  <a:srgbClr val="132E4A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iekie-Weilaiti" panose="02010601030101010101" pitchFamily="2" charset="-128"/>
              </a:endParaRPr>
            </a:p>
          </p:txBody>
        </p:sp>
        <p:sp>
          <p:nvSpPr>
            <p:cNvPr id="17" name="PA_文本框 11">
              <a:extLst>
                <a:ext uri="{FF2B5EF4-FFF2-40B4-BE49-F238E27FC236}">
                  <a16:creationId xmlns:a16="http://schemas.microsoft.com/office/drawing/2014/main" id="{15144238-EF41-4A3E-89DB-603B09422A1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807838" y="2198646"/>
              <a:ext cx="70182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7200" dirty="0">
                  <a:solidFill>
                    <a:srgbClr val="132E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iekie-Weilaiti" panose="02010601030101010101" pitchFamily="2" charset="-128"/>
                </a:rPr>
                <a:t>RWD</a:t>
              </a:r>
              <a:r>
                <a:rPr lang="zh-TW" altLang="en-US" sz="7200" dirty="0">
                  <a:solidFill>
                    <a:srgbClr val="132E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iekie-Weilaiti" panose="02010601030101010101" pitchFamily="2" charset="-128"/>
                </a:rPr>
                <a:t>響應式網頁</a:t>
              </a:r>
              <a:endParaRPr lang="zh-CN" altLang="en-US" sz="7200" dirty="0">
                <a:solidFill>
                  <a:srgbClr val="132E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iekie-Weilaiti" panose="02010601030101010101" pitchFamily="2" charset="-128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303319" y="5287946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黃麗卉、楊祥興、李玟萱</a:t>
            </a:r>
          </a:p>
        </p:txBody>
      </p:sp>
    </p:spTree>
    <p:extLst>
      <p:ext uri="{BB962C8B-B14F-4D97-AF65-F5344CB8AC3E}">
        <p14:creationId xmlns:p14="http://schemas.microsoft.com/office/powerpoint/2010/main" val="244971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F4A29-52BD-456C-862B-01E71C3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程式介紹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4E80C04-0BFF-480D-B598-5BD7B94C7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77" t="46013" r="37124" b="8007"/>
          <a:stretch/>
        </p:blipFill>
        <p:spPr>
          <a:xfrm>
            <a:off x="437322" y="1690688"/>
            <a:ext cx="5658678" cy="4333459"/>
          </a:xfrm>
          <a:prstGeom prst="rect">
            <a:avLst/>
          </a:prstGeom>
        </p:spPr>
      </p:pic>
      <p:pic>
        <p:nvPicPr>
          <p:cNvPr id="6" name="圖片 5" descr="一張含有 螢幕擷取畫面, 監視器, 螢幕, 坐 的圖片&#10;&#10;自動產生的描述">
            <a:extLst>
              <a:ext uri="{FF2B5EF4-FFF2-40B4-BE49-F238E27FC236}">
                <a16:creationId xmlns:a16="http://schemas.microsoft.com/office/drawing/2014/main" id="{CEBEC9D0-38C9-4EC1-A35E-3C777F947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1" y="930832"/>
            <a:ext cx="3226076" cy="52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1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656667" y="2070076"/>
            <a:ext cx="2878667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7" dirty="0">
                <a:latin typeface="Myriad Pro Light" pitchFamily="34" charset="0"/>
              </a:rPr>
              <a:t>Part three</a:t>
            </a:r>
            <a:endParaRPr lang="zh-CN" altLang="en-US" sz="4267" dirty="0">
              <a:latin typeface="Myriad Pro Light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5314" y="3023989"/>
            <a:ext cx="429596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分欄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5314" y="2444568"/>
            <a:ext cx="4295963" cy="871810"/>
            <a:chOff x="2906485" y="1833428"/>
            <a:chExt cx="3221971" cy="653859"/>
          </a:xfrm>
        </p:grpSpPr>
        <p:cxnSp>
          <p:nvCxnSpPr>
            <p:cNvPr id="7" name="肘形连接符 6"/>
            <p:cNvCxnSpPr>
              <a:cxnSpLocks/>
              <a:stCxn id="4" idx="3"/>
              <a:endCxn id="5" idx="3"/>
            </p:cNvCxnSpPr>
            <p:nvPr/>
          </p:nvCxnSpPr>
          <p:spPr>
            <a:xfrm>
              <a:off x="5651498" y="1833430"/>
              <a:ext cx="476958" cy="653857"/>
            </a:xfrm>
            <a:prstGeom prst="bentConnector3">
              <a:avLst>
                <a:gd name="adj1" fmla="val 13594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cxnSpLocks/>
              <a:stCxn id="4" idx="1"/>
              <a:endCxn id="5" idx="1"/>
            </p:cNvCxnSpPr>
            <p:nvPr/>
          </p:nvCxnSpPr>
          <p:spPr>
            <a:xfrm rot="10800000" flipV="1">
              <a:off x="2906485" y="1833428"/>
              <a:ext cx="586014" cy="653856"/>
            </a:xfrm>
            <a:prstGeom prst="bentConnector3">
              <a:avLst>
                <a:gd name="adj1" fmla="val 12925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 rot="960000" flipH="1">
            <a:off x="3558693" y="3510130"/>
            <a:ext cx="1053892" cy="1053892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693439" y="3690256"/>
            <a:ext cx="2552199" cy="1414704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88774" y="908721"/>
            <a:ext cx="2233591" cy="1238100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96201" y="1733013"/>
            <a:ext cx="893679" cy="495377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12"/>
          <p:cNvSpPr/>
          <p:nvPr/>
        </p:nvSpPr>
        <p:spPr>
          <a:xfrm rot="5400000">
            <a:off x="5885978" y="5394218"/>
            <a:ext cx="420047" cy="690077"/>
          </a:xfrm>
          <a:prstGeom prst="chevron">
            <a:avLst>
              <a:gd name="adj" fmla="val 92744"/>
            </a:avLst>
          </a:prstGeom>
          <a:solidFill>
            <a:srgbClr val="132E4A"/>
          </a:solidFill>
          <a:ln w="9525">
            <a:solidFill>
              <a:srgbClr val="132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TextBox 39"/>
          <p:cNvSpPr txBox="1"/>
          <p:nvPr/>
        </p:nvSpPr>
        <p:spPr>
          <a:xfrm>
            <a:off x="5405925" y="5109986"/>
            <a:ext cx="13801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Myriad Pro Light" pitchFamily="34" charset="0"/>
              </a:rPr>
              <a:t>Trust me</a:t>
            </a:r>
            <a:endParaRPr lang="zh-CN" altLang="en-US" sz="1600" dirty="0"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19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1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2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F0D65B-224D-493A-AFBF-B0C036FD4421}"/>
              </a:ext>
            </a:extLst>
          </p:cNvPr>
          <p:cNvSpPr/>
          <p:nvPr/>
        </p:nvSpPr>
        <p:spPr>
          <a:xfrm>
            <a:off x="2120771" y="4918509"/>
            <a:ext cx="3230876" cy="1536674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在不同尺寸的裝置能顯示不同比例的欄式，但大顯示器一定為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欄式手機一定為單欄式。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60F46169-405D-4BF1-B97E-540A34714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84" r="1320" b="3257"/>
          <a:stretch/>
        </p:blipFill>
        <p:spPr>
          <a:xfrm>
            <a:off x="832234" y="1058122"/>
            <a:ext cx="6458552" cy="32050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F6AC9F-0E55-4E8D-B1C0-4B0905E85C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456"/>
          <a:stretch/>
        </p:blipFill>
        <p:spPr>
          <a:xfrm>
            <a:off x="7872890" y="616017"/>
            <a:ext cx="3969387" cy="60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8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響應式網頁設計RWD軒眾電腦">
            <a:extLst>
              <a:ext uri="{FF2B5EF4-FFF2-40B4-BE49-F238E27FC236}">
                <a16:creationId xmlns:a16="http://schemas.microsoft.com/office/drawing/2014/main" id="{C23DB738-DB57-4693-B24A-D79AE36FE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37" b="92860" l="80029" r="97417">
                        <a14:foregroundMark x1="85521" y1="44349" x2="87813" y2="82885"/>
                        <a14:foregroundMark x1="87813" y1="82885" x2="87813" y2="82885"/>
                        <a14:foregroundMark x1="91771" y1="47686" x2="85313" y2="80947"/>
                        <a14:foregroundMark x1="85313" y1="80947" x2="85208" y2="84284"/>
                        <a14:foregroundMark x1="83906" y1="48116" x2="82135" y2="82347"/>
                        <a14:foregroundMark x1="82135" y1="82347" x2="82500" y2="85145"/>
                        <a14:foregroundMark x1="83490" y1="46286" x2="88594" y2="46394"/>
                        <a14:foregroundMark x1="88594" y1="46394" x2="88750" y2="47255"/>
                        <a14:foregroundMark x1="89219" y1="45210" x2="89427" y2="88052"/>
                        <a14:foregroundMark x1="83698" y1="87406" x2="87135" y2="8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856" t="37068" r="5015" b="6252"/>
          <a:stretch/>
        </p:blipFill>
        <p:spPr bwMode="auto">
          <a:xfrm>
            <a:off x="4666034" y="3046894"/>
            <a:ext cx="2314583" cy="37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FF1AAA-1EEB-4C35-B6A8-7ED2D802F6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1" t="11518" r="4079" b="8982"/>
          <a:stretch/>
        </p:blipFill>
        <p:spPr>
          <a:xfrm>
            <a:off x="349723" y="789905"/>
            <a:ext cx="11251933" cy="5452078"/>
          </a:xfrm>
          <a:prstGeom prst="rect">
            <a:avLst/>
          </a:prstGeom>
        </p:spPr>
      </p:pic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1CF6AC9F-0E55-4E8D-B1C0-4B0905E85C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456"/>
          <a:stretch/>
        </p:blipFill>
        <p:spPr>
          <a:xfrm>
            <a:off x="7525967" y="628470"/>
            <a:ext cx="3969387" cy="60061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BADEDD-5F5E-4115-AC34-B5EBB20D90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739" r="71371" b="5452"/>
          <a:stretch/>
        </p:blipFill>
        <p:spPr>
          <a:xfrm>
            <a:off x="539015" y="483655"/>
            <a:ext cx="3702773" cy="63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59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60F46169-405D-4BF1-B97E-540A34714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84" r="1320" b="3257"/>
          <a:stretch/>
        </p:blipFill>
        <p:spPr>
          <a:xfrm>
            <a:off x="1533335" y="558500"/>
            <a:ext cx="8332559" cy="41350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14C5F1-A70B-4800-83E5-ECF6F357F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58" r="57763" b="61965"/>
          <a:stretch/>
        </p:blipFill>
        <p:spPr>
          <a:xfrm>
            <a:off x="1357162" y="4780579"/>
            <a:ext cx="8681988" cy="17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9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656667" y="2070076"/>
            <a:ext cx="2878667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7" dirty="0">
                <a:latin typeface="Myriad Pro Light" pitchFamily="34" charset="0"/>
              </a:rPr>
              <a:t>Part four</a:t>
            </a:r>
            <a:endParaRPr lang="zh-CN" altLang="en-US" sz="4267" dirty="0">
              <a:latin typeface="Myriad Pro Light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5314" y="3023989"/>
            <a:ext cx="429596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5314" y="2444568"/>
            <a:ext cx="4295963" cy="871810"/>
            <a:chOff x="2906485" y="1833428"/>
            <a:chExt cx="3221971" cy="653859"/>
          </a:xfrm>
        </p:grpSpPr>
        <p:cxnSp>
          <p:nvCxnSpPr>
            <p:cNvPr id="7" name="肘形连接符 6"/>
            <p:cNvCxnSpPr>
              <a:cxnSpLocks/>
              <a:stCxn id="4" idx="3"/>
              <a:endCxn id="5" idx="3"/>
            </p:cNvCxnSpPr>
            <p:nvPr/>
          </p:nvCxnSpPr>
          <p:spPr>
            <a:xfrm>
              <a:off x="5651498" y="1833430"/>
              <a:ext cx="476958" cy="653857"/>
            </a:xfrm>
            <a:prstGeom prst="bentConnector3">
              <a:avLst>
                <a:gd name="adj1" fmla="val 13594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cxnSpLocks/>
              <a:stCxn id="4" idx="1"/>
              <a:endCxn id="5" idx="1"/>
            </p:cNvCxnSpPr>
            <p:nvPr/>
          </p:nvCxnSpPr>
          <p:spPr>
            <a:xfrm rot="10800000" flipV="1">
              <a:off x="2906485" y="1833428"/>
              <a:ext cx="586014" cy="653856"/>
            </a:xfrm>
            <a:prstGeom prst="bentConnector3">
              <a:avLst>
                <a:gd name="adj1" fmla="val 12925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 rot="960000" flipH="1">
            <a:off x="3558693" y="3510130"/>
            <a:ext cx="1053892" cy="1053892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693439" y="3690256"/>
            <a:ext cx="2552199" cy="1414704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88774" y="908721"/>
            <a:ext cx="2233591" cy="1238100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96201" y="1733013"/>
            <a:ext cx="893679" cy="495377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12"/>
          <p:cNvSpPr/>
          <p:nvPr/>
        </p:nvSpPr>
        <p:spPr>
          <a:xfrm rot="5400000">
            <a:off x="5885978" y="5394218"/>
            <a:ext cx="420047" cy="690077"/>
          </a:xfrm>
          <a:prstGeom prst="chevron">
            <a:avLst>
              <a:gd name="adj" fmla="val 92744"/>
            </a:avLst>
          </a:prstGeom>
          <a:solidFill>
            <a:srgbClr val="132E4A"/>
          </a:solidFill>
          <a:ln w="9525">
            <a:solidFill>
              <a:srgbClr val="132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TextBox 39"/>
          <p:cNvSpPr txBox="1"/>
          <p:nvPr/>
        </p:nvSpPr>
        <p:spPr>
          <a:xfrm>
            <a:off x="5405925" y="5109986"/>
            <a:ext cx="13801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Myriad Pro Light" pitchFamily="34" charset="0"/>
              </a:rPr>
              <a:t>Trust me</a:t>
            </a:r>
            <a:endParaRPr lang="zh-CN" altLang="en-US" sz="1600" dirty="0"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41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1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2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6C44D88-576D-49CF-8F64-26F040649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3" r="3538" b="61396"/>
          <a:stretch/>
        </p:blipFill>
        <p:spPr>
          <a:xfrm>
            <a:off x="3885239" y="1312227"/>
            <a:ext cx="7844256" cy="308007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80C0B67-CE04-4579-9224-B5530B7AA7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5" b="22947"/>
          <a:stretch/>
        </p:blipFill>
        <p:spPr>
          <a:xfrm>
            <a:off x="462505" y="827772"/>
            <a:ext cx="4267114" cy="553660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DB791B8-B04D-4D49-B1BC-D19A081F48A8}"/>
              </a:ext>
            </a:extLst>
          </p:cNvPr>
          <p:cNvSpPr/>
          <p:nvPr/>
        </p:nvSpPr>
        <p:spPr>
          <a:xfrm>
            <a:off x="6545081" y="4619222"/>
            <a:ext cx="4189445" cy="2015413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為了搭配不同裝置顯示不同型態的目錄，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選單是手機版網頁必備的功能。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203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6315665F-329E-4617-A0FA-0571C0BC12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5" b="3256"/>
          <a:stretch/>
        </p:blipFill>
        <p:spPr>
          <a:xfrm>
            <a:off x="6096000" y="531142"/>
            <a:ext cx="5489852" cy="622323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6320E6D-4259-429B-9132-D525CAD77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4" r="5368" b="64538"/>
          <a:stretch/>
        </p:blipFill>
        <p:spPr>
          <a:xfrm>
            <a:off x="491219" y="4276020"/>
            <a:ext cx="5132631" cy="23586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7D87246-762D-40EE-BE98-4A561F472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23" r="87512" b="78865"/>
          <a:stretch/>
        </p:blipFill>
        <p:spPr>
          <a:xfrm>
            <a:off x="778300" y="777785"/>
            <a:ext cx="4488063" cy="242835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7" name="箭號: 燕尾形向右 16">
            <a:extLst>
              <a:ext uri="{FF2B5EF4-FFF2-40B4-BE49-F238E27FC236}">
                <a16:creationId xmlns:a16="http://schemas.microsoft.com/office/drawing/2014/main" id="{9169D998-7F76-411A-AF65-4D49E67738CB}"/>
              </a:ext>
            </a:extLst>
          </p:cNvPr>
          <p:cNvSpPr/>
          <p:nvPr/>
        </p:nvSpPr>
        <p:spPr>
          <a:xfrm rot="5400000">
            <a:off x="2759444" y="3560748"/>
            <a:ext cx="525777" cy="411480"/>
          </a:xfrm>
          <a:prstGeom prst="notched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356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C61E0E6-8560-4D77-9000-E744FB8C7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6" r="5420" b="54105"/>
          <a:stretch/>
        </p:blipFill>
        <p:spPr>
          <a:xfrm>
            <a:off x="6679933" y="1611660"/>
            <a:ext cx="4822257" cy="3152840"/>
          </a:xfrm>
          <a:prstGeom prst="rect">
            <a:avLst/>
          </a:prstGeom>
        </p:spPr>
      </p:pic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9E5932B-6BB1-4F13-B819-6A1F2E5C23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3" b="59439"/>
          <a:stretch/>
        </p:blipFill>
        <p:spPr>
          <a:xfrm>
            <a:off x="302795" y="1698897"/>
            <a:ext cx="5131149" cy="2965262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800FFB48-C1AC-42EF-B0E6-0FF0F81486E3}"/>
              </a:ext>
            </a:extLst>
          </p:cNvPr>
          <p:cNvSpPr/>
          <p:nvPr/>
        </p:nvSpPr>
        <p:spPr>
          <a:xfrm>
            <a:off x="302795" y="2136138"/>
            <a:ext cx="2070021" cy="28593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84B2B41-9152-4D51-B612-FA836E7DF1E0}"/>
              </a:ext>
            </a:extLst>
          </p:cNvPr>
          <p:cNvSpPr/>
          <p:nvPr/>
        </p:nvSpPr>
        <p:spPr>
          <a:xfrm rot="5400000">
            <a:off x="2542872" y="-1088506"/>
            <a:ext cx="650993" cy="56403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燕尾形向右 14">
            <a:extLst>
              <a:ext uri="{FF2B5EF4-FFF2-40B4-BE49-F238E27FC236}">
                <a16:creationId xmlns:a16="http://schemas.microsoft.com/office/drawing/2014/main" id="{4F4FB76E-2A82-4ADA-8EBF-A197247FA9C0}"/>
              </a:ext>
            </a:extLst>
          </p:cNvPr>
          <p:cNvSpPr/>
          <p:nvPr/>
        </p:nvSpPr>
        <p:spPr>
          <a:xfrm>
            <a:off x="5512779" y="3200836"/>
            <a:ext cx="967819" cy="339291"/>
          </a:xfrm>
          <a:prstGeom prst="notch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245B8D3-C01E-4DC5-9036-FD4C248BDC57}"/>
              </a:ext>
            </a:extLst>
          </p:cNvPr>
          <p:cNvGrpSpPr/>
          <p:nvPr/>
        </p:nvGrpSpPr>
        <p:grpSpPr>
          <a:xfrm>
            <a:off x="689810" y="915686"/>
            <a:ext cx="10375060" cy="5248882"/>
            <a:chOff x="689810" y="915686"/>
            <a:chExt cx="10375060" cy="5248882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CC59366E-3DE7-4AE8-A5C3-121C3C779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4" b="38527"/>
            <a:stretch/>
          </p:blipFill>
          <p:spPr>
            <a:xfrm>
              <a:off x="689810" y="915686"/>
              <a:ext cx="10375060" cy="5248882"/>
            </a:xfrm>
            <a:prstGeom prst="rect">
              <a:avLst/>
            </a:prstGeom>
          </p:spPr>
        </p:pic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3FDE164D-2E3F-4721-8C07-984C7A910D76}"/>
                </a:ext>
              </a:extLst>
            </p:cNvPr>
            <p:cNvSpPr/>
            <p:nvPr/>
          </p:nvSpPr>
          <p:spPr>
            <a:xfrm rot="5400000">
              <a:off x="3250074" y="1542096"/>
              <a:ext cx="521557" cy="214697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887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CE9112E-4479-4DD1-922D-A9105130A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0" r="27471" b="23930"/>
          <a:stretch/>
        </p:blipFill>
        <p:spPr>
          <a:xfrm>
            <a:off x="3527246" y="1314598"/>
            <a:ext cx="8251177" cy="45319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2CE885C-55D5-4FAA-9F62-CA9BAD83ECEE}"/>
              </a:ext>
            </a:extLst>
          </p:cNvPr>
          <p:cNvSpPr/>
          <p:nvPr/>
        </p:nvSpPr>
        <p:spPr>
          <a:xfrm>
            <a:off x="349722" y="4619222"/>
            <a:ext cx="4189445" cy="2015413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最後加上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的靈魂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@media</a:t>
            </a:r>
            <a:r>
              <a:rPr lang="zh-TW" altLang="en-US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媒體查詢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就大功告成啦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9912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67000">
              <a:srgbClr val="F0F1F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656667" y="2070076"/>
            <a:ext cx="2878667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7" dirty="0">
                <a:latin typeface="Myriad Pro Light" pitchFamily="34" charset="0"/>
              </a:rPr>
              <a:t>Part one</a:t>
            </a:r>
            <a:endParaRPr lang="zh-CN" altLang="en-US" sz="4267" dirty="0">
              <a:latin typeface="Myriad Pro Light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5314" y="3023989"/>
            <a:ext cx="429596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5314" y="2444568"/>
            <a:ext cx="4295963" cy="871810"/>
            <a:chOff x="2906485" y="1833428"/>
            <a:chExt cx="3221971" cy="653859"/>
          </a:xfrm>
        </p:grpSpPr>
        <p:cxnSp>
          <p:nvCxnSpPr>
            <p:cNvPr id="7" name="肘形连接符 6"/>
            <p:cNvCxnSpPr>
              <a:cxnSpLocks/>
              <a:stCxn id="4" idx="3"/>
              <a:endCxn id="5" idx="3"/>
            </p:cNvCxnSpPr>
            <p:nvPr/>
          </p:nvCxnSpPr>
          <p:spPr>
            <a:xfrm>
              <a:off x="5651498" y="1833430"/>
              <a:ext cx="476958" cy="653857"/>
            </a:xfrm>
            <a:prstGeom prst="bentConnector3">
              <a:avLst>
                <a:gd name="adj1" fmla="val 13594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cxnSpLocks/>
              <a:stCxn id="4" idx="1"/>
              <a:endCxn id="5" idx="1"/>
            </p:cNvCxnSpPr>
            <p:nvPr/>
          </p:nvCxnSpPr>
          <p:spPr>
            <a:xfrm rot="10800000" flipV="1">
              <a:off x="2906485" y="1833428"/>
              <a:ext cx="586014" cy="653856"/>
            </a:xfrm>
            <a:prstGeom prst="bentConnector3">
              <a:avLst>
                <a:gd name="adj1" fmla="val 12925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 rot="960000" flipH="1">
            <a:off x="3558693" y="3510130"/>
            <a:ext cx="1053892" cy="1053892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693439" y="3690256"/>
            <a:ext cx="2552199" cy="1414704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88774" y="908721"/>
            <a:ext cx="2233591" cy="1238100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96201" y="1733013"/>
            <a:ext cx="893679" cy="495377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12"/>
          <p:cNvSpPr/>
          <p:nvPr/>
        </p:nvSpPr>
        <p:spPr>
          <a:xfrm rot="5400000">
            <a:off x="5885978" y="5394218"/>
            <a:ext cx="420047" cy="690077"/>
          </a:xfrm>
          <a:prstGeom prst="chevron">
            <a:avLst>
              <a:gd name="adj" fmla="val 92744"/>
            </a:avLst>
          </a:prstGeom>
          <a:solidFill>
            <a:srgbClr val="132E4A"/>
          </a:solidFill>
          <a:ln w="9525">
            <a:solidFill>
              <a:srgbClr val="132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TextBox 39"/>
          <p:cNvSpPr txBox="1"/>
          <p:nvPr/>
        </p:nvSpPr>
        <p:spPr>
          <a:xfrm>
            <a:off x="5405925" y="5109986"/>
            <a:ext cx="13801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Myriad Pro Light" pitchFamily="34" charset="0"/>
              </a:rPr>
              <a:t>Trust me</a:t>
            </a:r>
            <a:endParaRPr lang="zh-CN" altLang="en-US" sz="1600" dirty="0"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5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1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2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656667" y="2070076"/>
            <a:ext cx="2878667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7" dirty="0">
                <a:latin typeface="Myriad Pro Light" pitchFamily="34" charset="0"/>
              </a:rPr>
              <a:t>Part five</a:t>
            </a:r>
            <a:endParaRPr lang="zh-CN" altLang="en-US" sz="4267" dirty="0">
              <a:latin typeface="Myriad Pro Light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5314" y="3023989"/>
            <a:ext cx="429596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5314" y="2444568"/>
            <a:ext cx="4295963" cy="871810"/>
            <a:chOff x="2906485" y="1833428"/>
            <a:chExt cx="3221971" cy="653859"/>
          </a:xfrm>
        </p:grpSpPr>
        <p:cxnSp>
          <p:nvCxnSpPr>
            <p:cNvPr id="7" name="肘形连接符 6"/>
            <p:cNvCxnSpPr>
              <a:cxnSpLocks/>
              <a:stCxn id="4" idx="3"/>
              <a:endCxn id="5" idx="3"/>
            </p:cNvCxnSpPr>
            <p:nvPr/>
          </p:nvCxnSpPr>
          <p:spPr>
            <a:xfrm>
              <a:off x="5651498" y="1833430"/>
              <a:ext cx="476958" cy="653857"/>
            </a:xfrm>
            <a:prstGeom prst="bentConnector3">
              <a:avLst>
                <a:gd name="adj1" fmla="val 13594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cxnSpLocks/>
              <a:stCxn id="4" idx="1"/>
              <a:endCxn id="5" idx="1"/>
            </p:cNvCxnSpPr>
            <p:nvPr/>
          </p:nvCxnSpPr>
          <p:spPr>
            <a:xfrm rot="10800000" flipV="1">
              <a:off x="2906485" y="1833428"/>
              <a:ext cx="586014" cy="653856"/>
            </a:xfrm>
            <a:prstGeom prst="bentConnector3">
              <a:avLst>
                <a:gd name="adj1" fmla="val 12925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 rot="960000" flipH="1">
            <a:off x="3558693" y="3510130"/>
            <a:ext cx="1053892" cy="1053892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693439" y="3690256"/>
            <a:ext cx="2552199" cy="1414704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88774" y="908721"/>
            <a:ext cx="2233591" cy="1238100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96201" y="1733013"/>
            <a:ext cx="893679" cy="495377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12"/>
          <p:cNvSpPr/>
          <p:nvPr/>
        </p:nvSpPr>
        <p:spPr>
          <a:xfrm rot="5400000">
            <a:off x="5885978" y="5394218"/>
            <a:ext cx="420047" cy="690077"/>
          </a:xfrm>
          <a:prstGeom prst="chevron">
            <a:avLst>
              <a:gd name="adj" fmla="val 92744"/>
            </a:avLst>
          </a:prstGeom>
          <a:solidFill>
            <a:srgbClr val="132E4A"/>
          </a:solidFill>
          <a:ln w="9525">
            <a:solidFill>
              <a:srgbClr val="132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TextBox 39"/>
          <p:cNvSpPr txBox="1"/>
          <p:nvPr/>
        </p:nvSpPr>
        <p:spPr>
          <a:xfrm>
            <a:off x="5405925" y="5109986"/>
            <a:ext cx="13801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Myriad Pro Light" pitchFamily="34" charset="0"/>
              </a:rPr>
              <a:t>Trust me</a:t>
            </a:r>
            <a:endParaRPr lang="zh-CN" altLang="en-US" sz="1600" dirty="0"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267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1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2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回家作業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5968C01-1673-4B0A-9B7E-22FAAF8D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65" r="28158" b="3257"/>
          <a:stretch/>
        </p:blipFill>
        <p:spPr>
          <a:xfrm>
            <a:off x="5528110" y="985381"/>
            <a:ext cx="5617611" cy="38168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F0D65B-224D-493A-AFBF-B0C036FD4421}"/>
              </a:ext>
            </a:extLst>
          </p:cNvPr>
          <p:cNvSpPr/>
          <p:nvPr/>
        </p:nvSpPr>
        <p:spPr>
          <a:xfrm>
            <a:off x="5806530" y="5214427"/>
            <a:ext cx="5060770" cy="1297656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將前面所學結合選單，連結到另一個網頁，此網頁需有二欄及四欄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如上圖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，運用隨機圖片以及隨機文字，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27510E0-FEE7-4D3C-9FA7-A406EBA56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6"/>
          <a:stretch/>
        </p:blipFill>
        <p:spPr>
          <a:xfrm>
            <a:off x="573464" y="1090926"/>
            <a:ext cx="4261403" cy="48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7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67000">
              <a:srgbClr val="F0F1F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E91B9790-859E-4551-9767-82C8E39A1D3F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17" name="MH_Entry_1">
              <a:extLst>
                <a:ext uri="{FF2B5EF4-FFF2-40B4-BE49-F238E27FC236}">
                  <a16:creationId xmlns:a16="http://schemas.microsoft.com/office/drawing/2014/main" id="{3EA6CCAA-D534-4427-9CD2-99406F1DD94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參考資料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endParaRPr>
            </a:p>
          </p:txBody>
        </p:sp>
        <p:cxnSp>
          <p:nvCxnSpPr>
            <p:cNvPr id="18" name="直接连接符 3">
              <a:extLst>
                <a:ext uri="{FF2B5EF4-FFF2-40B4-BE49-F238E27FC236}">
                  <a16:creationId xmlns:a16="http://schemas.microsoft.com/office/drawing/2014/main" id="{616A7946-B564-41CA-89F3-BFBBB2840685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4">
              <a:extLst>
                <a:ext uri="{FF2B5EF4-FFF2-40B4-BE49-F238E27FC236}">
                  <a16:creationId xmlns:a16="http://schemas.microsoft.com/office/drawing/2014/main" id="{B8ED999C-ED27-4131-B5DD-1B4CEE357823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/>
          <p:cNvSpPr txBox="1"/>
          <p:nvPr/>
        </p:nvSpPr>
        <p:spPr>
          <a:xfrm>
            <a:off x="485129" y="1268333"/>
            <a:ext cx="106742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3"/>
              </a:rPr>
              <a:t>https://www.google.com/url?sa=i&amp;url=https%3A%2F%2Fwww.jddt.tw%2Fshare_what_is_rwd.php&amp;psig=AOvVaw04UxGes19_cHYLWnmAfnTy&amp;ust=1585460110725000&amp;source=images&amp;cd=vfe&amp;ved=0CAIQjRxqFwoTCIC75Ku5vOgCFQAAAAAdAAAAABAD</a:t>
            </a:r>
            <a:endParaRPr lang="en-US" altLang="zh-TW" sz="1400" dirty="0"/>
          </a:p>
          <a:p>
            <a:r>
              <a:rPr lang="en-US" altLang="zh-TW" sz="1400" dirty="0">
                <a:hlinkClick r:id="rId4"/>
              </a:rPr>
              <a:t>https://www.nss.com.tw/rwd/</a:t>
            </a:r>
            <a:endParaRPr lang="en-US" altLang="zh-TW" sz="1400" dirty="0"/>
          </a:p>
          <a:p>
            <a:r>
              <a:rPr lang="en-US" altLang="zh-TW" sz="1400" dirty="0"/>
              <a:t>https://www.google.com/url?sa=i&amp;url=https%3A%2F%2Fwww.hyware.com.tw%2Fhtml%2Fhomeweb%2Fcatalog_detail.php%3Finfoscatid%3D32%26ifid%3D86&amp;psig=AOvVaw04UxGes19_cHYLWnmAfnTy&amp;ust=1585460110725000&amp;source=images&amp;cd=vfe&amp;ved=0CAIQjRxqFwoTCIC75Ku5vOgCFQAAAAAdAAAAABAJ</a:t>
            </a:r>
          </a:p>
          <a:p>
            <a:r>
              <a:rPr lang="en-US" altLang="zh-TW" sz="1400" dirty="0">
                <a:hlinkClick r:id="rId5"/>
              </a:rPr>
              <a:t>https://youtu.be/tEavVrEPBlA</a:t>
            </a:r>
            <a:endParaRPr lang="en-US" altLang="zh-TW" sz="1400" dirty="0"/>
          </a:p>
          <a:p>
            <a:r>
              <a:rPr lang="en-US" altLang="zh-TW" dirty="0">
                <a:hlinkClick r:id="rId6"/>
              </a:rPr>
              <a:t>https://picsum.photos/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85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67000">
              <a:srgbClr val="F0F1F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EF828DD-96D1-428F-A22C-AEF02D37EC4D}"/>
              </a:ext>
            </a:extLst>
          </p:cNvPr>
          <p:cNvSpPr/>
          <p:nvPr/>
        </p:nvSpPr>
        <p:spPr>
          <a:xfrm>
            <a:off x="6722997" y="3255208"/>
            <a:ext cx="4705254" cy="2862285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6855566" y="3429096"/>
            <a:ext cx="4440115" cy="25299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TW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RWD</a:t>
            </a:r>
            <a:r>
              <a:rPr lang="zh-TW" altLang="en-US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是甚麼</a:t>
            </a:r>
            <a:r>
              <a:rPr lang="en-US" altLang="zh-TW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是一種在設計網頁時，會運用到的技術做法，讓其網頁設計可以針對不同的裝置（例如桌電、筆電、平板、手機等等），而呈現出不同的瀏覽方式以及最適合的解析度，讓使用者在操作時，可以免去許多縮放或是捲動等行為。</a:t>
            </a:r>
            <a:endParaRPr lang="zh-CN" altLang="en-US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19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概念</a:t>
              </a:r>
            </a:p>
          </p:txBody>
        </p:sp>
        <p:cxnSp>
          <p:nvCxnSpPr>
            <p:cNvPr id="20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RWD響應式網頁設計是什麼∣ 杰鼎RWD客製化網站設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1" y="860696"/>
            <a:ext cx="6137275" cy="37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236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67000">
              <a:srgbClr val="F0F1F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20F0D65B-224D-493A-AFBF-B0C036FD4421}"/>
              </a:ext>
            </a:extLst>
          </p:cNvPr>
          <p:cNvSpPr/>
          <p:nvPr/>
        </p:nvSpPr>
        <p:spPr>
          <a:xfrm>
            <a:off x="270589" y="727789"/>
            <a:ext cx="4114800" cy="3536302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10547" y="1004880"/>
            <a:ext cx="3831242" cy="27515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人們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越來越多的裝置可做為上網的選擇，包括手機、平板、桌機、筆電，就算同樣是手機，也存在螢幕比例幾吋的問題，因此設計網頁時，可以針對不同的行動裝置以及尺寸做出不同的版面更改，然而</a:t>
            </a:r>
            <a:r>
              <a:rPr lang="zh-TW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如果都做</a:t>
            </a:r>
            <a:r>
              <a:rPr lang="en-US" altLang="zh-TW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TW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，會需要花費許多的人力、心力、時間以及預算成本去做維護。</a:t>
            </a:r>
            <a:endParaRPr lang="zh-CN" altLang="en-US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19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概念</a:t>
              </a:r>
            </a:p>
          </p:txBody>
        </p:sp>
        <p:cxnSp>
          <p:nvCxnSpPr>
            <p:cNvPr id="20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響應式網頁設計RWD軒眾電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37" y="3107094"/>
            <a:ext cx="7037107" cy="34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385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67000">
              <a:srgbClr val="F0F1F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8486819" y="843114"/>
            <a:ext cx="2578958" cy="5585261"/>
          </a:xfrm>
          <a:prstGeom prst="rect">
            <a:avLst/>
          </a:prstGeom>
        </p:spPr>
      </p:pic>
      <p:pic>
        <p:nvPicPr>
          <p:cNvPr id="3" name="圖片 2"/>
          <p:cNvPicPr/>
          <p:nvPr/>
        </p:nvPicPr>
        <p:blipFill>
          <a:blip r:embed="rId4"/>
          <a:stretch>
            <a:fillRect/>
          </a:stretch>
        </p:blipFill>
        <p:spPr>
          <a:xfrm>
            <a:off x="1408457" y="1855999"/>
            <a:ext cx="6571703" cy="3559492"/>
          </a:xfrm>
          <a:prstGeom prst="rect">
            <a:avLst/>
          </a:prstGeom>
        </p:spPr>
      </p:pic>
      <p:grpSp>
        <p:nvGrpSpPr>
          <p:cNvPr id="4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5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概念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6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1956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656667" y="2070076"/>
            <a:ext cx="2878667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7" dirty="0">
                <a:latin typeface="Myriad Pro Light" pitchFamily="34" charset="0"/>
              </a:rPr>
              <a:t>Part two</a:t>
            </a:r>
            <a:endParaRPr lang="zh-CN" altLang="en-US" sz="4267" dirty="0">
              <a:latin typeface="Myriad Pro Light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5314" y="3023989"/>
            <a:ext cx="429596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5314" y="2444568"/>
            <a:ext cx="4295963" cy="871810"/>
            <a:chOff x="2906485" y="1833428"/>
            <a:chExt cx="3221971" cy="653859"/>
          </a:xfrm>
        </p:grpSpPr>
        <p:cxnSp>
          <p:nvCxnSpPr>
            <p:cNvPr id="7" name="肘形连接符 6"/>
            <p:cNvCxnSpPr>
              <a:cxnSpLocks/>
              <a:stCxn id="4" idx="3"/>
              <a:endCxn id="5" idx="3"/>
            </p:cNvCxnSpPr>
            <p:nvPr/>
          </p:nvCxnSpPr>
          <p:spPr>
            <a:xfrm>
              <a:off x="5651498" y="1833430"/>
              <a:ext cx="476958" cy="653857"/>
            </a:xfrm>
            <a:prstGeom prst="bentConnector3">
              <a:avLst>
                <a:gd name="adj1" fmla="val 13594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cxnSpLocks/>
              <a:stCxn id="4" idx="1"/>
              <a:endCxn id="5" idx="1"/>
            </p:cNvCxnSpPr>
            <p:nvPr/>
          </p:nvCxnSpPr>
          <p:spPr>
            <a:xfrm rot="10800000" flipV="1">
              <a:off x="2906485" y="1833428"/>
              <a:ext cx="586014" cy="653856"/>
            </a:xfrm>
            <a:prstGeom prst="bentConnector3">
              <a:avLst>
                <a:gd name="adj1" fmla="val 12925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 rot="960000" flipH="1">
            <a:off x="3558693" y="3510130"/>
            <a:ext cx="1053892" cy="1053892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693439" y="3690256"/>
            <a:ext cx="2552199" cy="1414704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88774" y="908721"/>
            <a:ext cx="2233591" cy="1238100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96201" y="1733013"/>
            <a:ext cx="893679" cy="495377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12"/>
          <p:cNvSpPr/>
          <p:nvPr/>
        </p:nvSpPr>
        <p:spPr>
          <a:xfrm rot="5400000">
            <a:off x="5885978" y="5394218"/>
            <a:ext cx="420047" cy="690077"/>
          </a:xfrm>
          <a:prstGeom prst="chevron">
            <a:avLst>
              <a:gd name="adj" fmla="val 92744"/>
            </a:avLst>
          </a:prstGeom>
          <a:solidFill>
            <a:srgbClr val="132E4A"/>
          </a:solidFill>
          <a:ln w="9525">
            <a:solidFill>
              <a:srgbClr val="132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TextBox 39"/>
          <p:cNvSpPr txBox="1"/>
          <p:nvPr/>
        </p:nvSpPr>
        <p:spPr>
          <a:xfrm>
            <a:off x="5405925" y="5109986"/>
            <a:ext cx="13801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Myriad Pro Light" pitchFamily="34" charset="0"/>
              </a:rPr>
              <a:t>Trust me</a:t>
            </a:r>
            <a:endParaRPr lang="zh-CN" altLang="en-US" sz="1600" dirty="0"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404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1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2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F0D65B-224D-493A-AFBF-B0C036FD4421}"/>
              </a:ext>
            </a:extLst>
          </p:cNvPr>
          <p:cNvSpPr/>
          <p:nvPr/>
        </p:nvSpPr>
        <p:spPr>
          <a:xfrm>
            <a:off x="7440075" y="3639326"/>
            <a:ext cx="4189445" cy="2015413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簡單的一些工具使用就能方便很多事物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3499" t="43015" r="2452" b="35775"/>
          <a:stretch/>
        </p:blipFill>
        <p:spPr>
          <a:xfrm>
            <a:off x="3578726" y="701418"/>
            <a:ext cx="8159183" cy="2209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62138" t="47591" r="5763" b="41057"/>
          <a:stretch/>
        </p:blipFill>
        <p:spPr>
          <a:xfrm>
            <a:off x="879604" y="3417395"/>
            <a:ext cx="6181456" cy="122963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57478" t="56127" r="7744" b="33349"/>
          <a:stretch/>
        </p:blipFill>
        <p:spPr>
          <a:xfrm>
            <a:off x="180871" y="5176238"/>
            <a:ext cx="7016608" cy="119431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539" y="698076"/>
            <a:ext cx="9439116" cy="58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1534" t="13952" r="19218" b="4029"/>
          <a:stretch/>
        </p:blipFill>
        <p:spPr>
          <a:xfrm>
            <a:off x="3101726" y="717926"/>
            <a:ext cx="8692168" cy="57910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F0D65B-224D-493A-AFBF-B0C036FD4421}"/>
              </a:ext>
            </a:extLst>
          </p:cNvPr>
          <p:cNvSpPr/>
          <p:nvPr/>
        </p:nvSpPr>
        <p:spPr>
          <a:xfrm>
            <a:off x="433697" y="1577761"/>
            <a:ext cx="4189445" cy="2015413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hlinkClick r:id="rId4"/>
              </a:rPr>
              <a:t>https://picsum.photos/</a:t>
            </a:r>
            <a:endParaRPr lang="en-US" altLang="zh-TW" dirty="0"/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圖片產生器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l="17662" t="8191"/>
          <a:stretch/>
        </p:blipFill>
        <p:spPr>
          <a:xfrm>
            <a:off x="2639931" y="2771621"/>
            <a:ext cx="6033796" cy="28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48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889" t="9038" r="758" b="3671"/>
          <a:stretch/>
        </p:blipFill>
        <p:spPr>
          <a:xfrm>
            <a:off x="5178490" y="3928187"/>
            <a:ext cx="6251511" cy="23046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1271" t="3262" r="1306" b="7766"/>
          <a:stretch/>
        </p:blipFill>
        <p:spPr>
          <a:xfrm>
            <a:off x="4823924" y="1122290"/>
            <a:ext cx="6438123" cy="23886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F0D65B-224D-493A-AFBF-B0C036FD4421}"/>
              </a:ext>
            </a:extLst>
          </p:cNvPr>
          <p:cNvSpPr/>
          <p:nvPr/>
        </p:nvSpPr>
        <p:spPr>
          <a:xfrm>
            <a:off x="307910" y="3424333"/>
            <a:ext cx="4189445" cy="2015413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用百分比轉換成像素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時，小數點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部分會因瀏覽器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不同，而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有所誤差可能會造成畫面留白或超出畫面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整數的話完全不會有任何問題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组合 17">
            <a:extLst>
              <a:ext uri="{FF2B5EF4-FFF2-40B4-BE49-F238E27FC236}">
                <a16:creationId xmlns:a16="http://schemas.microsoft.com/office/drawing/2014/main" id="{B967DDA1-D24C-4345-8A97-9A57E31E5939}"/>
              </a:ext>
            </a:extLst>
          </p:cNvPr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8" name="MH_Entry_1">
              <a:extLst>
                <a:ext uri="{FF2B5EF4-FFF2-40B4-BE49-F238E27FC236}">
                  <a16:creationId xmlns:a16="http://schemas.microsoft.com/office/drawing/2014/main" id="{7F4E7BC2-46D2-457A-9A52-16AF21B73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35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Arial" panose="020B0604020202020204" pitchFamily="34" charset="0"/>
                </a:rPr>
                <a:t>RWD</a:t>
              </a:r>
              <a:r>
                <a:rPr lang="zh-TW" altLang="en-US" sz="2000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應用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3">
              <a:extLst>
                <a:ext uri="{FF2B5EF4-FFF2-40B4-BE49-F238E27FC236}">
                  <a16:creationId xmlns:a16="http://schemas.microsoft.com/office/drawing/2014/main" id="{C7950F2C-4709-4759-AB65-4EB0CD2DF39E}"/>
                </a:ext>
              </a:extLst>
            </p:cNvPr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A73E1709-3A93-4AA3-AEE7-DD7A25707DEB}"/>
                </a:ext>
              </a:extLst>
            </p:cNvPr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1645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410</Words>
  <Application>Microsoft Office PowerPoint</Application>
  <PresentationFormat>寬螢幕</PresentationFormat>
  <Paragraphs>60</Paragraphs>
  <Slides>22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iekie-Weilaiti</vt:lpstr>
      <vt:lpstr>Myriad Pro Light</vt:lpstr>
      <vt:lpstr>微軟正黑體</vt:lpstr>
      <vt:lpstr>新細明體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Windows 使用者</cp:lastModifiedBy>
  <cp:revision>67</cp:revision>
  <dcterms:created xsi:type="dcterms:W3CDTF">2018-05-08T08:49:27Z</dcterms:created>
  <dcterms:modified xsi:type="dcterms:W3CDTF">2020-06-05T03:41:27Z</dcterms:modified>
</cp:coreProperties>
</file>